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2" r:id="rId2"/>
    <p:sldId id="267" r:id="rId3"/>
    <p:sldId id="297" r:id="rId4"/>
    <p:sldId id="275" r:id="rId5"/>
    <p:sldId id="284" r:id="rId6"/>
    <p:sldId id="279" r:id="rId7"/>
    <p:sldId id="283" r:id="rId8"/>
    <p:sldId id="280" r:id="rId9"/>
    <p:sldId id="278" r:id="rId10"/>
    <p:sldId id="281" r:id="rId11"/>
    <p:sldId id="282" r:id="rId12"/>
    <p:sldId id="285" r:id="rId13"/>
    <p:sldId id="296" r:id="rId14"/>
    <p:sldId id="286" r:id="rId15"/>
    <p:sldId id="287" r:id="rId16"/>
    <p:sldId id="288" r:id="rId17"/>
    <p:sldId id="299" r:id="rId18"/>
    <p:sldId id="300" r:id="rId19"/>
    <p:sldId id="298" r:id="rId20"/>
    <p:sldId id="277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66666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7" autoAdjust="0"/>
    <p:restoredTop sz="94681" autoAdjust="0"/>
  </p:normalViewPr>
  <p:slideViewPr>
    <p:cSldViewPr snapToGrid="0" snapToObjects="1">
      <p:cViewPr varScale="1">
        <p:scale>
          <a:sx n="132" d="100"/>
          <a:sy n="132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2022-03-15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987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5A434-646A-2746-9BDC-885B2382B33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63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2022-03-15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templateSANS.inst</a:t>
            </a:r>
            <a:r>
              <a:rPr lang="sv-SE" sz="3600" dirty="0"/>
              <a:t>  vs </a:t>
            </a:r>
            <a:r>
              <a:rPr lang="sv-SE" sz="3600" dirty="0" err="1"/>
              <a:t>templateSANS_Mantid.inst</a:t>
            </a:r>
            <a:r>
              <a:rPr lang="sv-SE" sz="3600" dirty="0"/>
              <a:t> 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D248A-7F3F-E84A-A12C-858C3416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09" y="2603381"/>
            <a:ext cx="4500000" cy="21895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F23700-932E-F442-8593-6B8932629B80}"/>
              </a:ext>
            </a:extLst>
          </p:cNvPr>
          <p:cNvSpPr/>
          <p:nvPr/>
        </p:nvSpPr>
        <p:spPr>
          <a:xfrm>
            <a:off x="6969561" y="2981381"/>
            <a:ext cx="1800200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51E514-0495-524B-94EF-1A6D141B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11" y="2605029"/>
            <a:ext cx="4500000" cy="21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 of detectors: IN5 (ILL) and </a:t>
            </a:r>
            <a:r>
              <a:rPr lang="en-US" sz="3600" dirty="0" err="1"/>
              <a:t>LoKI</a:t>
            </a:r>
            <a:r>
              <a:rPr lang="en-US" sz="3600" dirty="0"/>
              <a:t> (ESS) 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C0E81-CF1C-B548-A5DD-D912FC19D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5492" y="1438102"/>
            <a:ext cx="5731510" cy="2923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5E0E5-46DA-2A45-8EE3-3E189C754C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71" y="3315156"/>
            <a:ext cx="5731510" cy="3862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6935-C171-B843-BBC9-7269D454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07" y="2828446"/>
            <a:ext cx="3237793" cy="1973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A434E0-50E8-C349-B765-C8133F22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004" y="4893703"/>
            <a:ext cx="3254996" cy="2030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494DDE-ADDE-4D48-BFBE-8667DC0CB4EE}"/>
              </a:ext>
            </a:extLst>
          </p:cNvPr>
          <p:cNvSpPr txBox="1"/>
          <p:nvPr/>
        </p:nvSpPr>
        <p:spPr>
          <a:xfrm>
            <a:off x="2233064" y="1399797"/>
            <a:ext cx="26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A </a:t>
            </a:r>
            <a:r>
              <a:rPr lang="sv-SE" dirty="0" err="1">
                <a:solidFill>
                  <a:srgbClr val="FF0000"/>
                </a:solidFill>
              </a:rPr>
              <a:t>banana</a:t>
            </a:r>
            <a:r>
              <a:rPr lang="sv-SE" dirty="0">
                <a:solidFill>
                  <a:srgbClr val="FF0000"/>
                </a:solidFill>
              </a:rPr>
              <a:t> </a:t>
            </a:r>
            <a:r>
              <a:rPr lang="sv-SE" dirty="0" err="1">
                <a:solidFill>
                  <a:srgbClr val="FF0000"/>
                </a:solidFill>
              </a:rPr>
              <a:t>shaped</a:t>
            </a:r>
            <a:r>
              <a:rPr lang="sv-SE" dirty="0">
                <a:solidFill>
                  <a:srgbClr val="FF0000"/>
                </a:solidFill>
              </a:rPr>
              <a:t> monitor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E4C27-65DA-3A46-9B50-4AD81D5F49BF}"/>
              </a:ext>
            </a:extLst>
          </p:cNvPr>
          <p:cNvSpPr txBox="1"/>
          <p:nvPr/>
        </p:nvSpPr>
        <p:spPr>
          <a:xfrm>
            <a:off x="6168206" y="6066259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Off file geometry</a:t>
            </a:r>
          </a:p>
        </p:txBody>
      </p:sp>
    </p:spTree>
    <p:extLst>
      <p:ext uri="{BB962C8B-B14F-4D97-AF65-F5344CB8AC3E}">
        <p14:creationId xmlns:p14="http://schemas.microsoft.com/office/powerpoint/2010/main" val="11128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McStas</a:t>
            </a:r>
            <a:r>
              <a:rPr lang="en-US" dirty="0"/>
              <a:t> and experimental data: </a:t>
            </a:r>
            <a:r>
              <a:rPr lang="sv-SE" dirty="0"/>
              <a:t>POWGEN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D394F1-E12C-8B41-B104-8808EB36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66" y="1286580"/>
            <a:ext cx="3135842" cy="2520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C9512-FD60-8140-8814-905497F60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18" y="1834252"/>
            <a:ext cx="4512797" cy="3610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20CA4-4C50-C041-B8D0-8D233D29A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8" y="3807551"/>
            <a:ext cx="5367333" cy="29156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DAD080-4783-ED4F-A137-432DB91982FB}"/>
              </a:ext>
            </a:extLst>
          </p:cNvPr>
          <p:cNvSpPr txBox="1"/>
          <p:nvPr/>
        </p:nvSpPr>
        <p:spPr>
          <a:xfrm>
            <a:off x="7085161" y="5959880"/>
            <a:ext cx="3300262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sv-SE" sz="1600" dirty="0"/>
              <a:t>By </a:t>
            </a:r>
            <a:r>
              <a:rPr lang="sv-SE" sz="1600" dirty="0" err="1"/>
              <a:t>CelineD</a:t>
            </a:r>
            <a:r>
              <a:rPr lang="sv-SE" sz="1600" dirty="0"/>
              <a:t> @ ESS + SNS </a:t>
            </a:r>
            <a:r>
              <a:rPr lang="en-GB" sz="1600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65696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use: How to run simulation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wiki pages</a:t>
            </a:r>
            <a:br>
              <a:rPr lang="en-GB" dirty="0"/>
            </a:b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7A0CD-A5EB-584D-BF8F-1DAF0201B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2" y="1438102"/>
            <a:ext cx="7087152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4727F-89E1-D34D-B803-63D90477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09" y="1712460"/>
            <a:ext cx="5685615" cy="41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use CLI: Generate the IDF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How-to generate </a:t>
            </a:r>
            <a:r>
              <a:rPr lang="en-US" dirty="0" err="1"/>
              <a:t>McStas</a:t>
            </a:r>
            <a:r>
              <a:rPr lang="en-US" dirty="0"/>
              <a:t> event data for Mantid/</a:t>
            </a:r>
            <a:r>
              <a:rPr lang="en-US" dirty="0" err="1"/>
              <a:t>scipp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1. Generate c file: </a:t>
            </a:r>
          </a:p>
          <a:p>
            <a:r>
              <a:rPr lang="en-US" dirty="0" err="1"/>
              <a:t>mcstas</a:t>
            </a:r>
            <a:r>
              <a:rPr lang="en-US" dirty="0"/>
              <a:t> </a:t>
            </a:r>
            <a:r>
              <a:rPr lang="en-US" dirty="0" err="1"/>
              <a:t>templateSANS_Mantid.instr</a:t>
            </a:r>
            <a:r>
              <a:rPr lang="en-US" dirty="0"/>
              <a:t> --trace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2. Generate IDF: </a:t>
            </a:r>
          </a:p>
          <a:p>
            <a:r>
              <a:rPr lang="en-US" dirty="0" err="1"/>
              <a:t>mcdisplay-mantid.pl</a:t>
            </a:r>
            <a:r>
              <a:rPr lang="en-US" dirty="0"/>
              <a:t> </a:t>
            </a:r>
            <a:r>
              <a:rPr lang="en-US" dirty="0" err="1"/>
              <a:t>templateSANS_Mantid.instr</a:t>
            </a:r>
            <a:r>
              <a:rPr lang="en-US" dirty="0"/>
              <a:t> -n0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 new xml IDF file is then generated on disk</a:t>
            </a:r>
          </a:p>
          <a:p>
            <a:pPr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147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use CLI: Make </a:t>
            </a:r>
            <a:r>
              <a:rPr lang="en-US" sz="3600" dirty="0" err="1"/>
              <a:t>NeXus</a:t>
            </a:r>
            <a:r>
              <a:rPr lang="en-US" sz="3600" dirty="0"/>
              <a:t> file for Mantid/</a:t>
            </a:r>
            <a:r>
              <a:rPr lang="en-US" sz="3600" dirty="0" err="1"/>
              <a:t>scipp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How-to generate </a:t>
            </a:r>
            <a:r>
              <a:rPr lang="en-US" dirty="0" err="1"/>
              <a:t>McStas</a:t>
            </a:r>
            <a:r>
              <a:rPr lang="en-US" dirty="0"/>
              <a:t> event data for Mantid/</a:t>
            </a:r>
            <a:r>
              <a:rPr lang="en-US" dirty="0" err="1"/>
              <a:t>scipp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1. Compile c code:</a:t>
            </a:r>
          </a:p>
          <a:p>
            <a:r>
              <a:rPr lang="en-US" dirty="0" err="1"/>
              <a:t>gcc</a:t>
            </a:r>
            <a:r>
              <a:rPr lang="en-US" dirty="0"/>
              <a:t> -o </a:t>
            </a:r>
            <a:r>
              <a:rPr lang="en-US" dirty="0" err="1"/>
              <a:t>templateSANS_Mantid.out</a:t>
            </a:r>
            <a:r>
              <a:rPr lang="en-US" dirty="0"/>
              <a:t> </a:t>
            </a:r>
            <a:r>
              <a:rPr lang="en-US" dirty="0" err="1"/>
              <a:t>templateSANS_Mantid.c</a:t>
            </a:r>
            <a:r>
              <a:rPr lang="en-US" dirty="0"/>
              <a:t>   -DUSE_NEXUS –</a:t>
            </a:r>
            <a:r>
              <a:rPr lang="en-US" dirty="0" err="1"/>
              <a:t>lNeXus</a:t>
            </a:r>
            <a:r>
              <a:rPr lang="en-US" dirty="0"/>
              <a:t> –</a:t>
            </a:r>
            <a:r>
              <a:rPr lang="en-US" dirty="0" err="1"/>
              <a:t>lm</a:t>
            </a:r>
            <a:r>
              <a:rPr lang="en-US" dirty="0"/>
              <a:t>  -I/</a:t>
            </a:r>
            <a:r>
              <a:rPr lang="en-US" dirty="0" err="1"/>
              <a:t>usr</a:t>
            </a:r>
            <a:r>
              <a:rPr lang="en-US" dirty="0"/>
              <a:t>/include/nexus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2. Run simulation:</a:t>
            </a:r>
          </a:p>
          <a:p>
            <a:r>
              <a:rPr lang="en-US" dirty="0" err="1"/>
              <a:t>templateSANS_Mantid.out</a:t>
            </a:r>
            <a:r>
              <a:rPr lang="en-US" dirty="0"/>
              <a:t> --format=Nexus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Now IDF is embedded in the </a:t>
            </a:r>
            <a:r>
              <a:rPr lang="en-US" dirty="0" err="1">
                <a:solidFill>
                  <a:srgbClr val="FF0000"/>
                </a:solidFill>
              </a:rPr>
              <a:t>NeXus</a:t>
            </a:r>
            <a:r>
              <a:rPr lang="en-US" dirty="0">
                <a:solidFill>
                  <a:srgbClr val="FF0000"/>
                </a:solidFill>
              </a:rPr>
              <a:t> file to be read by Mantid/</a:t>
            </a:r>
            <a:r>
              <a:rPr lang="en-US" dirty="0" err="1">
                <a:solidFill>
                  <a:srgbClr val="FF0000"/>
                </a:solidFill>
              </a:rPr>
              <a:t>scipp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554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33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r>
              <a:rPr lang="en-GB" dirty="0"/>
              <a:t>Let’s try to do a test  . . . . .  . 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928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1CD7-E15B-5D45-9A3B-46475ADC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F7AA-8B01-FA48-8CE9-9289955A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5850C-5E3E-774B-BACE-E10FB550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DBEC-42A8-A048-BA74-83CF95ED3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ED19F8-DF1C-AB49-81E9-21628B189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D5C662-E7CF-F844-A63F-870143C8D2C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7182EB-4F61-D047-A5E6-8E18B5253D4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B5C7C9-E184-BB40-862E-A623E446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45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r>
              <a:rPr lang="en-GB" dirty="0"/>
              <a:t>* choose your instrument </a:t>
            </a:r>
          </a:p>
          <a:p>
            <a:pPr marL="0" indent="0">
              <a:buNone/>
            </a:pPr>
            <a:r>
              <a:rPr lang="en-GB" dirty="0"/>
              <a:t> * compile and run (use 2.7.1)</a:t>
            </a:r>
          </a:p>
          <a:p>
            <a:r>
              <a:rPr lang="en-GB" dirty="0"/>
              <a:t>* load into </a:t>
            </a:r>
            <a:r>
              <a:rPr lang="en-GB" dirty="0" err="1"/>
              <a:t>scipp</a:t>
            </a:r>
            <a:endParaRPr lang="en-GB" dirty="0"/>
          </a:p>
          <a:p>
            <a:r>
              <a:rPr lang="en-GB" dirty="0"/>
              <a:t>* view instrument </a:t>
            </a:r>
          </a:p>
          <a:p>
            <a:r>
              <a:rPr lang="en-GB" dirty="0"/>
              <a:t>* plot monitors (in </a:t>
            </a:r>
            <a:r>
              <a:rPr lang="en-GB" dirty="0" err="1"/>
              <a:t>scipp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Compile a Mantid/</a:t>
            </a:r>
            <a:r>
              <a:rPr lang="en-GB" dirty="0" err="1"/>
              <a:t>scipp</a:t>
            </a:r>
            <a:r>
              <a:rPr lang="en-GB" dirty="0"/>
              <a:t> instrument and generate event data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3FDB9-571C-5C43-8A29-DCF0F1E3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802" y="1353542"/>
            <a:ext cx="4403384" cy="3493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D6A95-5C0D-CD4B-9318-9609A453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57" y="3479615"/>
            <a:ext cx="3531572" cy="3246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D3235-0781-1545-B610-5667CD25A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857" y="2839320"/>
            <a:ext cx="2003649" cy="489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DD172A-ACCC-F14A-B88D-AB892F41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9" y="4801912"/>
            <a:ext cx="3196746" cy="20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McStas</a:t>
            </a:r>
            <a:r>
              <a:rPr lang="en-GB" dirty="0"/>
              <a:t> and how-to generate event data for Mantid and </a:t>
            </a:r>
            <a:r>
              <a:rPr lang="en-GB" dirty="0" err="1"/>
              <a:t>scipp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Torben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r>
              <a:rPr lang="en-GB" sz="1200" b="1" dirty="0">
                <a:solidFill>
                  <a:schemeClr val="bg1"/>
                </a:solidFill>
              </a:rPr>
              <a:t>Spring 2022 – </a:t>
            </a:r>
            <a:r>
              <a:rPr lang="en-GB" sz="1200" b="1" dirty="0" err="1">
                <a:solidFill>
                  <a:schemeClr val="bg1"/>
                </a:solidFill>
              </a:rPr>
              <a:t>McStas</a:t>
            </a:r>
            <a:r>
              <a:rPr lang="en-GB" sz="1200" b="1" dirty="0">
                <a:solidFill>
                  <a:schemeClr val="bg1"/>
                </a:solidFill>
              </a:rPr>
              <a:t> workshop @ DMSC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Finish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McStas</a:t>
            </a:r>
            <a:r>
              <a:rPr lang="en-GB" dirty="0"/>
              <a:t> and </a:t>
            </a:r>
            <a:r>
              <a:rPr lang="en-GB" dirty="0" err="1"/>
              <a:t>McStasScript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3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Histogram data / binned data / ascii data 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C3E35-1F75-B94B-8508-169C1804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" y="2472021"/>
            <a:ext cx="6341120" cy="4395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CC553-3D26-2A46-A042-2E3E16E34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139" y="101330"/>
            <a:ext cx="5337861" cy="3503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8AB48F-19A1-5D4C-B9B2-DAA756015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793" y="4488338"/>
            <a:ext cx="5068552" cy="2169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E65BE9-5B93-2C4C-8614-42D927165259}"/>
              </a:ext>
            </a:extLst>
          </p:cNvPr>
          <p:cNvSpPr txBox="1"/>
          <p:nvPr/>
        </p:nvSpPr>
        <p:spPr>
          <a:xfrm>
            <a:off x="7984766" y="264694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FF0000"/>
                </a:solidFill>
              </a:rPr>
              <a:t>mcgui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969AD8-0A98-F546-8761-6D22C2D82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104" y="1328653"/>
            <a:ext cx="1556686" cy="1048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CCE488-83E4-3E4D-9438-1D2DD4D67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708" y="1532520"/>
            <a:ext cx="866396" cy="7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A277C56-3EF8-495F-98AC-A7E8CE6D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McStas</a:t>
            </a:r>
            <a:r>
              <a:rPr lang="en-GB" dirty="0"/>
              <a:t> event data and The </a:t>
            </a:r>
            <a:r>
              <a:rPr lang="en-GB" dirty="0" err="1"/>
              <a:t>NeXus</a:t>
            </a:r>
            <a:r>
              <a:rPr lang="en-GB" dirty="0"/>
              <a:t> file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F5D470B-BE7E-49E6-B723-2EFD0840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TITLE/FOOTER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0756E12-8A7A-4F8A-8D1C-AE175B1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>
                <a:solidFill>
                  <a:srgbClr val="CCCCCC"/>
                </a:solidFill>
              </a:rPr>
              <a:t>4</a:t>
            </a:fld>
            <a:endParaRPr lang="sv-SE" dirty="0">
              <a:solidFill>
                <a:srgbClr val="CCCCCC"/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0B57A266-1EA8-4A09-8126-11EA28233D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Process </a:t>
            </a:r>
            <a:r>
              <a:rPr lang="en-GB" dirty="0" err="1"/>
              <a:t>McStas</a:t>
            </a:r>
            <a:r>
              <a:rPr lang="en-GB" dirty="0"/>
              <a:t> event data as you would do with recorded data from a beamline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FB21B05D-41C5-3F45-94B7-7EEA5B44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2022-03-17</a:t>
            </a:fld>
            <a:endParaRPr lang="sv-S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06C68-2E97-D04D-AE37-171862D936E0}"/>
              </a:ext>
            </a:extLst>
          </p:cNvPr>
          <p:cNvGrpSpPr/>
          <p:nvPr/>
        </p:nvGrpSpPr>
        <p:grpSpPr>
          <a:xfrm>
            <a:off x="1643207" y="1721006"/>
            <a:ext cx="8281003" cy="2883647"/>
            <a:chOff x="395453" y="1556792"/>
            <a:chExt cx="8281003" cy="2883647"/>
          </a:xfrm>
        </p:grpSpPr>
        <p:pic>
          <p:nvPicPr>
            <p:cNvPr id="13" name="Picture 12" descr="mcstas_logo_371x218.jpg">
              <a:extLst>
                <a:ext uri="{FF2B5EF4-FFF2-40B4-BE49-F238E27FC236}">
                  <a16:creationId xmlns:a16="http://schemas.microsoft.com/office/drawing/2014/main" id="{CF4EF586-19AC-AC41-9257-AA3BD386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96" y="2124557"/>
              <a:ext cx="2772606" cy="1629186"/>
            </a:xfrm>
            <a:prstGeom prst="rect">
              <a:avLst/>
            </a:prstGeom>
          </p:spPr>
        </p:pic>
        <p:pic>
          <p:nvPicPr>
            <p:cNvPr id="14" name="Picture 13" descr="671496.png">
              <a:extLst>
                <a:ext uri="{FF2B5EF4-FFF2-40B4-BE49-F238E27FC236}">
                  <a16:creationId xmlns:a16="http://schemas.microsoft.com/office/drawing/2014/main" id="{B8D65D04-E942-B444-BEF3-6FEA06DAB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803" y="3436506"/>
              <a:ext cx="625643" cy="625643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B0595D-3A17-1049-AF89-2951DA0525DB}"/>
                </a:ext>
              </a:extLst>
            </p:cNvPr>
            <p:cNvSpPr/>
            <p:nvPr/>
          </p:nvSpPr>
          <p:spPr>
            <a:xfrm>
              <a:off x="395453" y="1556792"/>
              <a:ext cx="3137880" cy="2883647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A05F57-84A3-B04D-A588-67C64092A5D8}"/>
                </a:ext>
              </a:extLst>
            </p:cNvPr>
            <p:cNvSpPr/>
            <p:nvPr/>
          </p:nvSpPr>
          <p:spPr>
            <a:xfrm>
              <a:off x="5538576" y="1556792"/>
              <a:ext cx="3137880" cy="2883647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9527D97D-D8FE-EC4B-8CE0-63AFB90CF8C7}"/>
                </a:ext>
              </a:extLst>
            </p:cNvPr>
            <p:cNvSpPr/>
            <p:nvPr/>
          </p:nvSpPr>
          <p:spPr>
            <a:xfrm>
              <a:off x="4187390" y="3133086"/>
              <a:ext cx="836768" cy="403413"/>
            </a:xfrm>
            <a:prstGeom prst="righ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534656-88F8-FF46-89DE-8EC8517BB859}"/>
                </a:ext>
              </a:extLst>
            </p:cNvPr>
            <p:cNvSpPr txBox="1"/>
            <p:nvPr/>
          </p:nvSpPr>
          <p:spPr>
            <a:xfrm>
              <a:off x="4037967" y="2763758"/>
              <a:ext cx="102912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err="1"/>
                <a:t>NeXus</a:t>
              </a:r>
              <a:r>
                <a:rPr lang="en-US" dirty="0"/>
                <a:t> file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9EE239-D09A-094A-B169-6C8DF426ACB0}"/>
                </a:ext>
              </a:extLst>
            </p:cNvPr>
            <p:cNvSpPr txBox="1"/>
            <p:nvPr/>
          </p:nvSpPr>
          <p:spPr>
            <a:xfrm>
              <a:off x="6705446" y="3600488"/>
              <a:ext cx="1249146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Mantid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D9C59D7-4F8F-D840-B82B-E9DD82A28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171" y="2567236"/>
            <a:ext cx="2944198" cy="874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998F37-DB5E-AE4C-847D-E0855A07CE6A}"/>
              </a:ext>
            </a:extLst>
          </p:cNvPr>
          <p:cNvSpPr txBox="1"/>
          <p:nvPr/>
        </p:nvSpPr>
        <p:spPr>
          <a:xfrm>
            <a:off x="2857789" y="5161672"/>
            <a:ext cx="6343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www.nexusformat.org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 err="1"/>
              <a:t>McStas</a:t>
            </a:r>
            <a:r>
              <a:rPr lang="en-US" dirty="0"/>
              <a:t> Nexus file must contain: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Event data, i.e. each neutron has a pixel id and a time stamp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 IDF </a:t>
            </a:r>
            <a:r>
              <a:rPr lang="en-US" dirty="0" err="1"/>
              <a:t>McStas</a:t>
            </a:r>
            <a:r>
              <a:rPr lang="en-US" dirty="0"/>
              <a:t> </a:t>
            </a:r>
            <a:r>
              <a:rPr lang="en-US" dirty="0" err="1"/>
              <a:t>monitor_nD</a:t>
            </a:r>
            <a:r>
              <a:rPr lang="en-US" dirty="0"/>
              <a:t> gives </a:t>
            </a:r>
            <a:r>
              <a:rPr lang="en-US" dirty="0" err="1"/>
              <a:t>pixle</a:t>
            </a:r>
            <a:r>
              <a:rPr lang="en-US" dirty="0"/>
              <a:t> id &amp; time for each event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err="1">
                <a:solidFill>
                  <a:srgbClr val="FF0000"/>
                </a:solidFill>
              </a:rPr>
              <a:t>mcdisplay</a:t>
            </a:r>
            <a:r>
              <a:rPr lang="en-US" i="1" dirty="0">
                <a:solidFill>
                  <a:srgbClr val="FF0000"/>
                </a:solidFill>
              </a:rPr>
              <a:t> can auto-generate an IDF </a:t>
            </a:r>
          </a:p>
        </p:txBody>
      </p:sp>
    </p:spTree>
    <p:extLst>
      <p:ext uri="{BB962C8B-B14F-4D97-AF65-F5344CB8AC3E}">
        <p14:creationId xmlns:p14="http://schemas.microsoft.com/office/powerpoint/2010/main" val="8707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McStas</a:t>
            </a:r>
            <a:r>
              <a:rPr lang="en-GB" dirty="0"/>
              <a:t> </a:t>
            </a:r>
            <a:r>
              <a:rPr lang="en-US" dirty="0" err="1"/>
              <a:t>NeXus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Mantid/</a:t>
            </a:r>
            <a:r>
              <a:rPr lang="en-GB" dirty="0" err="1"/>
              <a:t>scipp</a:t>
            </a:r>
            <a:r>
              <a:rPr lang="en-GB" dirty="0"/>
              <a:t> compatible 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20FBF-B667-3C4E-B50C-50BC5BA8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21" y="1659720"/>
            <a:ext cx="8608213" cy="49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use: Online documentation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43DBDF-04D1-6B46-BC0A-979178935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590" y="1659074"/>
            <a:ext cx="5770984" cy="1900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 </a:t>
            </a:r>
            <a:r>
              <a:rPr lang="en-GB" sz="2000" dirty="0" err="1"/>
              <a:t>Github</a:t>
            </a:r>
            <a:r>
              <a:rPr lang="en-GB" sz="2000" dirty="0"/>
              <a:t> </a:t>
            </a:r>
            <a:r>
              <a:rPr lang="en-GB" sz="2000" dirty="0" err="1"/>
              <a:t>McStas</a:t>
            </a:r>
            <a:r>
              <a:rPr lang="en-GB" sz="2000" dirty="0"/>
              <a:t> wiki pages</a:t>
            </a:r>
          </a:p>
          <a:p>
            <a:r>
              <a:rPr lang="en-GB" sz="2000" dirty="0"/>
              <a:t>Archive -  </a:t>
            </a:r>
            <a:r>
              <a:rPr lang="en-GB" sz="2000" dirty="0" err="1"/>
              <a:t>lanl.arXiv.org</a:t>
            </a:r>
            <a:endParaRPr lang="en-GB" sz="2000" dirty="0"/>
          </a:p>
          <a:p>
            <a:r>
              <a:rPr lang="en-GB" sz="2000" dirty="0"/>
              <a:t>Docs in Mantid/</a:t>
            </a:r>
            <a:r>
              <a:rPr lang="en-GB" sz="2000" dirty="0" err="1"/>
              <a:t>scipp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9C47B15-426E-CB47-AE4E-DF96CE4F0093}"/>
              </a:ext>
            </a:extLst>
          </p:cNvPr>
          <p:cNvSpPr txBox="1">
            <a:spLocks/>
          </p:cNvSpPr>
          <p:nvPr/>
        </p:nvSpPr>
        <p:spPr>
          <a:xfrm>
            <a:off x="747722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marL="0" algn="r" defTabSz="914400" rtl="0" eaLnBrk="1" latinLnBrk="0" hangingPunct="1">
              <a:defRPr sz="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115BC-487E-4422-894C-CB7CD3E79223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58104-533F-5B4A-AF01-99E1074DD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01" y="1617474"/>
            <a:ext cx="2866088" cy="2081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ACCCE-488A-5943-8A19-BE26B2A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3975969"/>
            <a:ext cx="4163400" cy="25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777CD-4777-BC4C-9093-6F9FC454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33" y="3298912"/>
            <a:ext cx="4252291" cy="32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1C826-5853-0542-8C29-2A0893276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107" y="1785707"/>
            <a:ext cx="3497461" cy="131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2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IDF xml data, TOF and pixel ID’s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66E29-17A4-1840-8781-625A3F45E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282661" cy="4768062"/>
          </a:xfrm>
        </p:spPr>
        <p:txBody>
          <a:bodyPr/>
          <a:lstStyle/>
          <a:p>
            <a:r>
              <a:rPr lang="en-US" dirty="0"/>
              <a:t>Mantid’s </a:t>
            </a:r>
            <a:r>
              <a:rPr lang="en-US"/>
              <a:t>IDF stores </a:t>
            </a:r>
            <a:r>
              <a:rPr lang="en-US" dirty="0"/>
              <a:t>geometry </a:t>
            </a:r>
            <a:r>
              <a:rPr lang="en-US"/>
              <a:t>information used </a:t>
            </a:r>
            <a:r>
              <a:rPr lang="en-US" dirty="0"/>
              <a:t>in TOF analysis</a:t>
            </a:r>
          </a:p>
          <a:p>
            <a:endParaRPr lang="en-US" dirty="0"/>
          </a:p>
          <a:p>
            <a:r>
              <a:rPr lang="en-US" dirty="0"/>
              <a:t>This implies parsing information about:  </a:t>
            </a:r>
          </a:p>
          <a:p>
            <a:pPr marL="601200" lvl="1" indent="-457200">
              <a:buFont typeface="+mj-lt"/>
              <a:buAutoNum type="arabicPeriod"/>
            </a:pPr>
            <a:r>
              <a:rPr lang="en-US" dirty="0"/>
              <a:t>where the neutron source is located,</a:t>
            </a:r>
          </a:p>
          <a:p>
            <a:pPr marL="601200" lvl="1" indent="-457200">
              <a:buFont typeface="+mj-lt"/>
              <a:buAutoNum type="arabicPeriod"/>
            </a:pPr>
            <a:r>
              <a:rPr lang="en-US" dirty="0"/>
              <a:t> where the sample is located, </a:t>
            </a:r>
          </a:p>
          <a:p>
            <a:pPr marL="601200" lvl="1" indent="-457200">
              <a:buFont typeface="+mj-lt"/>
              <a:buAutoNum type="arabicPeriod"/>
            </a:pPr>
            <a:r>
              <a:rPr lang="en-US" dirty="0"/>
              <a:t>where each individual detector pixel is located. 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750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McStas</a:t>
            </a:r>
            <a:r>
              <a:rPr lang="en-US" dirty="0"/>
              <a:t> event KEYWORDS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C13CF-301C-A048-B7E7-32CFEDF9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09968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McStas</a:t>
            </a:r>
            <a:r>
              <a:rPr lang="en-US" sz="2000" dirty="0"/>
              <a:t> instrument file name and the </a:t>
            </a:r>
            <a:r>
              <a:rPr lang="en-US" sz="2000" dirty="0" err="1"/>
              <a:t>McStas</a:t>
            </a:r>
            <a:r>
              <a:rPr lang="en-US" sz="2000" dirty="0"/>
              <a:t> defined name of the instrument must be the same:</a:t>
            </a:r>
          </a:p>
          <a:p>
            <a:r>
              <a:rPr lang="en-US" sz="2000" dirty="0"/>
              <a:t>E.g. </a:t>
            </a:r>
            <a:r>
              <a:rPr lang="en-US" sz="2000" b="1" dirty="0" err="1">
                <a:solidFill>
                  <a:srgbClr val="FF0000"/>
                </a:solidFill>
              </a:rPr>
              <a:t>templateSANS_Mantid.instr</a:t>
            </a:r>
            <a:r>
              <a:rPr lang="en-US" sz="2000" dirty="0"/>
              <a:t> and “</a:t>
            </a:r>
            <a:r>
              <a:rPr lang="en-US" sz="2000" b="1" dirty="0">
                <a:solidFill>
                  <a:schemeClr val="tx2"/>
                </a:solidFill>
              </a:rPr>
              <a:t>DEFINE INSTRUMENT </a:t>
            </a:r>
            <a:r>
              <a:rPr lang="en-US" sz="2000" b="1" dirty="0" err="1">
                <a:solidFill>
                  <a:schemeClr val="tx2"/>
                </a:solidFill>
              </a:rPr>
              <a:t>templateSANS_Mantid</a:t>
            </a:r>
            <a:r>
              <a:rPr lang="en-US" sz="2000" dirty="0"/>
              <a:t>(…. )”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In the </a:t>
            </a:r>
            <a:r>
              <a:rPr lang="en-US" sz="2000" dirty="0" err="1"/>
              <a:t>McStas</a:t>
            </a:r>
            <a:r>
              <a:rPr lang="en-US" sz="2000" dirty="0"/>
              <a:t> instrument file the source must be named “</a:t>
            </a:r>
            <a:r>
              <a:rPr lang="en-US" sz="2000" b="1" dirty="0" err="1">
                <a:solidFill>
                  <a:srgbClr val="FF0000"/>
                </a:solidFill>
              </a:rPr>
              <a:t>sourceMantid</a:t>
            </a:r>
            <a:r>
              <a:rPr lang="en-US" sz="2000" dirty="0"/>
              <a:t>”</a:t>
            </a:r>
          </a:p>
          <a:p>
            <a:r>
              <a:rPr lang="en-US" sz="2000" dirty="0"/>
              <a:t>E.g. "</a:t>
            </a:r>
            <a:r>
              <a:rPr lang="en-US" sz="2000" b="1" dirty="0">
                <a:solidFill>
                  <a:schemeClr val="tx2"/>
                </a:solidFill>
              </a:rPr>
              <a:t>COMPONENT </a:t>
            </a:r>
            <a:r>
              <a:rPr lang="en-US" sz="2000" b="1" dirty="0" err="1">
                <a:solidFill>
                  <a:schemeClr val="tx2"/>
                </a:solidFill>
              </a:rPr>
              <a:t>sourceMantid</a:t>
            </a:r>
            <a:r>
              <a:rPr lang="en-US" sz="2000" b="1" dirty="0">
                <a:solidFill>
                  <a:schemeClr val="tx2"/>
                </a:solidFill>
              </a:rPr>
              <a:t> = </a:t>
            </a:r>
            <a:r>
              <a:rPr lang="en-US" sz="2000" b="1" dirty="0" err="1">
                <a:solidFill>
                  <a:schemeClr val="tx2"/>
                </a:solidFill>
              </a:rPr>
              <a:t>Source_simple</a:t>
            </a:r>
            <a:r>
              <a:rPr lang="en-US" sz="2000" dirty="0"/>
              <a:t>(…. )" 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In the </a:t>
            </a:r>
            <a:r>
              <a:rPr lang="en-US" sz="2000" dirty="0" err="1"/>
              <a:t>McStas</a:t>
            </a:r>
            <a:r>
              <a:rPr lang="en-US" sz="2000" dirty="0"/>
              <a:t> instrument file the sample must be named “</a:t>
            </a:r>
            <a:r>
              <a:rPr lang="en-US" sz="2000" b="1" dirty="0" err="1">
                <a:solidFill>
                  <a:srgbClr val="FF0000"/>
                </a:solidFill>
              </a:rPr>
              <a:t>sampleMantid</a:t>
            </a:r>
            <a:r>
              <a:rPr lang="en-US" sz="2000" dirty="0"/>
              <a:t>”</a:t>
            </a:r>
          </a:p>
          <a:p>
            <a:r>
              <a:rPr lang="en-US" sz="2000" dirty="0"/>
              <a:t>E.g. "</a:t>
            </a:r>
            <a:r>
              <a:rPr lang="en-US" sz="2000" b="1" dirty="0">
                <a:solidFill>
                  <a:schemeClr val="tx2"/>
                </a:solidFill>
              </a:rPr>
              <a:t>COMPONENT </a:t>
            </a:r>
            <a:r>
              <a:rPr lang="en-US" sz="2000" b="1" dirty="0" err="1">
                <a:solidFill>
                  <a:schemeClr val="tx2"/>
                </a:solidFill>
              </a:rPr>
              <a:t>sampleMantid</a:t>
            </a:r>
            <a:r>
              <a:rPr lang="en-US" sz="2000" b="1" dirty="0">
                <a:solidFill>
                  <a:schemeClr val="tx2"/>
                </a:solidFill>
              </a:rPr>
              <a:t> = </a:t>
            </a:r>
            <a:r>
              <a:rPr lang="en-US" sz="2000" b="1" dirty="0" err="1">
                <a:solidFill>
                  <a:schemeClr val="tx2"/>
                </a:solidFill>
              </a:rPr>
              <a:t>Sans_spheres</a:t>
            </a:r>
            <a:r>
              <a:rPr lang="en-US" sz="2000" dirty="0"/>
              <a:t>(…. )" 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In the </a:t>
            </a:r>
            <a:r>
              <a:rPr lang="en-US" sz="2000" dirty="0" err="1"/>
              <a:t>McStas</a:t>
            </a:r>
            <a:r>
              <a:rPr lang="en-US" sz="2000" dirty="0"/>
              <a:t> instrument file the event monitors must be named “</a:t>
            </a:r>
            <a:r>
              <a:rPr lang="en-US" sz="2000" b="1" dirty="0" err="1">
                <a:solidFill>
                  <a:srgbClr val="FF0000"/>
                </a:solidFill>
              </a:rPr>
              <a:t>nD_Mantid</a:t>
            </a:r>
            <a:r>
              <a:rPr lang="en-US" sz="2000" b="1" dirty="0">
                <a:solidFill>
                  <a:srgbClr val="FF0000"/>
                </a:solidFill>
              </a:rPr>
              <a:t>_#</a:t>
            </a:r>
            <a:r>
              <a:rPr lang="en-US" sz="2000" dirty="0"/>
              <a:t>”</a:t>
            </a:r>
          </a:p>
          <a:p>
            <a:r>
              <a:rPr lang="en-US" sz="2000" dirty="0"/>
              <a:t>E.g. "</a:t>
            </a:r>
            <a:r>
              <a:rPr lang="en-US" sz="2000" b="1" dirty="0">
                <a:solidFill>
                  <a:schemeClr val="tx2"/>
                </a:solidFill>
              </a:rPr>
              <a:t>COMPONENT nD_Mantid_1 = </a:t>
            </a:r>
            <a:r>
              <a:rPr lang="en-US" sz="2000" b="1" dirty="0" err="1">
                <a:solidFill>
                  <a:schemeClr val="tx2"/>
                </a:solidFill>
              </a:rPr>
              <a:t>Monitor_nD</a:t>
            </a:r>
            <a:r>
              <a:rPr lang="en-US" sz="2000" dirty="0"/>
              <a:t>(…. )" </a:t>
            </a:r>
          </a:p>
        </p:txBody>
      </p:sp>
    </p:spTree>
    <p:extLst>
      <p:ext uri="{BB962C8B-B14F-4D97-AF65-F5344CB8AC3E}">
        <p14:creationId xmlns:p14="http://schemas.microsoft.com/office/powerpoint/2010/main" val="34240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65C8-7260-F04A-AABF-853112E8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600" dirty="0" err="1"/>
              <a:t>templateSANS.inst</a:t>
            </a:r>
            <a:r>
              <a:rPr lang="sv-SE" sz="3600" dirty="0"/>
              <a:t>  vs </a:t>
            </a:r>
            <a:r>
              <a:rPr lang="sv-SE" sz="3600" dirty="0" err="1"/>
              <a:t>templateSANS_Mantid.inst</a:t>
            </a:r>
            <a:r>
              <a:rPr lang="sv-SE" sz="3600" dirty="0"/>
              <a:t> </a:t>
            </a:r>
            <a:endParaRPr lang="en-GB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59584-A176-6A4D-BEA1-D9FFF833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F0178-5F2E-6C46-9C21-6D97CD3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818C10-E281-074A-9EBB-2EE11C879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FE8FCEF-BA51-AE46-B65E-2CE17044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2022-03-16</a:t>
            </a:fld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441B2-477A-4A48-8B41-6D90219C7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8" y="1648874"/>
            <a:ext cx="4267610" cy="46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943A67-A782-C147-8CF3-31ECF985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66" y="1648800"/>
            <a:ext cx="4267610" cy="46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42BB8A-058E-3246-B9BE-719D194F477C}"/>
              </a:ext>
            </a:extLst>
          </p:cNvPr>
          <p:cNvSpPr/>
          <p:nvPr/>
        </p:nvSpPr>
        <p:spPr>
          <a:xfrm>
            <a:off x="1430436" y="1988840"/>
            <a:ext cx="158417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37A9BF-7A3B-9046-8130-12A50B503DD0}"/>
              </a:ext>
            </a:extLst>
          </p:cNvPr>
          <p:cNvSpPr/>
          <p:nvPr/>
        </p:nvSpPr>
        <p:spPr>
          <a:xfrm>
            <a:off x="6254972" y="1988840"/>
            <a:ext cx="194421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D7DED-904F-9643-A4B5-1E783F5BA696}"/>
              </a:ext>
            </a:extLst>
          </p:cNvPr>
          <p:cNvSpPr/>
          <p:nvPr/>
        </p:nvSpPr>
        <p:spPr>
          <a:xfrm>
            <a:off x="1934492" y="3140968"/>
            <a:ext cx="158417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D4A8F-8013-BE46-BC04-F3416314D930}"/>
              </a:ext>
            </a:extLst>
          </p:cNvPr>
          <p:cNvSpPr/>
          <p:nvPr/>
        </p:nvSpPr>
        <p:spPr>
          <a:xfrm>
            <a:off x="6759028" y="3140968"/>
            <a:ext cx="158417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30B188-8C73-7646-BABE-45CDE3473BB2}"/>
              </a:ext>
            </a:extLst>
          </p:cNvPr>
          <p:cNvSpPr/>
          <p:nvPr/>
        </p:nvSpPr>
        <p:spPr>
          <a:xfrm>
            <a:off x="2222524" y="5157192"/>
            <a:ext cx="158417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DD40-9CD5-4A46-B799-E1CCDC370FC6}"/>
              </a:ext>
            </a:extLst>
          </p:cNvPr>
          <p:cNvSpPr/>
          <p:nvPr/>
        </p:nvSpPr>
        <p:spPr>
          <a:xfrm>
            <a:off x="7047060" y="5157192"/>
            <a:ext cx="1584176" cy="144016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2254CC-2850-B745-8D65-D8AD283986AA}"/>
              </a:ext>
            </a:extLst>
          </p:cNvPr>
          <p:cNvSpPr/>
          <p:nvPr/>
        </p:nvSpPr>
        <p:spPr>
          <a:xfrm>
            <a:off x="6254972" y="4509120"/>
            <a:ext cx="2664296" cy="576064"/>
          </a:xfrm>
          <a:prstGeom prst="rect">
            <a:avLst/>
          </a:prstGeom>
          <a:solidFill>
            <a:schemeClr val="accent1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3624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3588</TotalTime>
  <Words>674</Words>
  <Application>Microsoft Macintosh PowerPoint</Application>
  <PresentationFormat>Widescreen</PresentationFormat>
  <Paragraphs>135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Helvetica</vt:lpstr>
      <vt:lpstr>Segoe UI</vt:lpstr>
      <vt:lpstr>Segoe UI Light</vt:lpstr>
      <vt:lpstr>Segoe UI Semibold</vt:lpstr>
      <vt:lpstr>Wingdings</vt:lpstr>
      <vt:lpstr>Office-tema</vt:lpstr>
      <vt:lpstr>PowerPoint Presentation</vt:lpstr>
      <vt:lpstr>McStas and how-to generate event data for Mantid and scipp</vt:lpstr>
      <vt:lpstr>McStas and McStasScript</vt:lpstr>
      <vt:lpstr>McStas event data and The NeXus file</vt:lpstr>
      <vt:lpstr>McStas NeXus file</vt:lpstr>
      <vt:lpstr>How to use: Online documentation</vt:lpstr>
      <vt:lpstr>IDF xml data, TOF and pixel ID’s</vt:lpstr>
      <vt:lpstr>McStas event KEYWORDS</vt:lpstr>
      <vt:lpstr>templateSANS.inst  vs templateSANS_Mantid.inst </vt:lpstr>
      <vt:lpstr>templateSANS.inst  vs templateSANS_Mantid.inst </vt:lpstr>
      <vt:lpstr>Examples of detectors: IN5 (ILL) and LoKI (ESS) </vt:lpstr>
      <vt:lpstr>McStas and experimental data: POWGEN</vt:lpstr>
      <vt:lpstr>How to use: How to run simulation</vt:lpstr>
      <vt:lpstr>How to use CLI: Generate the IDF</vt:lpstr>
      <vt:lpstr>How to use CLI: Make NeXus file for Mantid/scipp</vt:lpstr>
      <vt:lpstr>PowerPoint Presentation</vt:lpstr>
      <vt:lpstr>Demo</vt:lpstr>
      <vt:lpstr>PowerPoint Presentation</vt:lpstr>
      <vt:lpstr>Exercise </vt:lpstr>
      <vt:lpstr>Finish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cp:lastPrinted>2022-03-17T10:21:44Z</cp:lastPrinted>
  <dcterms:created xsi:type="dcterms:W3CDTF">2022-03-15T20:51:10Z</dcterms:created>
  <dcterms:modified xsi:type="dcterms:W3CDTF">2022-03-18T08:39:56Z</dcterms:modified>
</cp:coreProperties>
</file>